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8"/>
  </p:notesMasterIdLst>
  <p:sldIdLst>
    <p:sldId id="499" r:id="rId2"/>
    <p:sldId id="477" r:id="rId3"/>
    <p:sldId id="478" r:id="rId4"/>
    <p:sldId id="501" r:id="rId5"/>
    <p:sldId id="498" r:id="rId6"/>
    <p:sldId id="509" r:id="rId7"/>
    <p:sldId id="502" r:id="rId8"/>
    <p:sldId id="508" r:id="rId9"/>
    <p:sldId id="503" r:id="rId10"/>
    <p:sldId id="504" r:id="rId11"/>
    <p:sldId id="505" r:id="rId12"/>
    <p:sldId id="506" r:id="rId13"/>
    <p:sldId id="507" r:id="rId14"/>
    <p:sldId id="480" r:id="rId15"/>
    <p:sldId id="481" r:id="rId16"/>
    <p:sldId id="482" r:id="rId17"/>
    <p:sldId id="483" r:id="rId18"/>
    <p:sldId id="484" r:id="rId19"/>
    <p:sldId id="485" r:id="rId20"/>
    <p:sldId id="486" r:id="rId21"/>
    <p:sldId id="487" r:id="rId22"/>
    <p:sldId id="488" r:id="rId23"/>
    <p:sldId id="490" r:id="rId24"/>
    <p:sldId id="492" r:id="rId25"/>
    <p:sldId id="500" r:id="rId26"/>
    <p:sldId id="497"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01"/>
            <p14:sldId id="498"/>
            <p14:sldId id="509"/>
            <p14:sldId id="502"/>
            <p14:sldId id="508"/>
            <p14:sldId id="503"/>
            <p14:sldId id="504"/>
            <p14:sldId id="505"/>
            <p14:sldId id="506"/>
            <p14:sldId id="507"/>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78" d="100"/>
          <a:sy n="78" d="100"/>
        </p:scale>
        <p:origin x="-2264"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19</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16</a:t>
            </a:fld>
            <a:endParaRPr lang="en-US"/>
          </a:p>
        </p:txBody>
      </p:sp>
    </p:spTree>
    <p:extLst>
      <p:ext uri="{BB962C8B-B14F-4D97-AF65-F5344CB8AC3E}">
        <p14:creationId xmlns:p14="http://schemas.microsoft.com/office/powerpoint/2010/main" val="427435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4683400" y="1408576"/>
            <a:ext cx="2842014" cy="2488734"/>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23" name="Rectangle 22"/>
          <p:cNvSpPr/>
          <p:nvPr/>
        </p:nvSpPr>
        <p:spPr>
          <a:xfrm>
            <a:off x="4931572" y="1690616"/>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0"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7"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0" y="2339302"/>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8"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5"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09" y="168975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7" y="2338438"/>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06511" y="300431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Container Edition</a:t>
            </a:r>
            <a:endParaRPr lang="en-US" sz="700" i="1" dirty="0">
              <a:solidFill>
                <a:schemeClr val="bg2"/>
              </a:solidFill>
            </a:endParaRPr>
          </a:p>
        </p:txBody>
      </p:sp>
      <p:sp>
        <p:nvSpPr>
          <p:cNvPr id="35" name="Rectangle 34"/>
          <p:cNvSpPr/>
          <p:nvPr/>
        </p:nvSpPr>
        <p:spPr>
          <a:xfrm>
            <a:off x="1612227" y="1995416"/>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003453"/>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smtClean="0">
                <a:solidFill>
                  <a:schemeClr val="bg2"/>
                </a:solidFill>
              </a:rPr>
              <a:t>Developers</a:t>
            </a:r>
            <a:endParaRPr lang="en-US" sz="700" i="1" dirty="0">
              <a:solidFill>
                <a:schemeClr val="bg2"/>
              </a:solidFill>
            </a:endParaRPr>
          </a:p>
        </p:txBody>
      </p:sp>
      <p:cxnSp>
        <p:nvCxnSpPr>
          <p:cNvPr id="38" name="Straight Arrow Connector 37"/>
          <p:cNvCxnSpPr>
            <a:stCxn id="29" idx="3"/>
          </p:cNvCxnSpPr>
          <p:nvPr/>
        </p:nvCxnSpPr>
        <p:spPr>
          <a:xfrm>
            <a:off x="4239037" y="1960654"/>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5" y="2605502"/>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2619" y="3275220"/>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6" idx="3"/>
            <a:endCxn id="33" idx="1"/>
          </p:cNvCxnSpPr>
          <p:nvPr/>
        </p:nvCxnSpPr>
        <p:spPr>
          <a:xfrm>
            <a:off x="2538337" y="3274356"/>
            <a:ext cx="768174" cy="86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5" y="1960654"/>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5" y="2266319"/>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Current Art – Converged Infrastructure</a:t>
            </a:r>
            <a:endParaRPr lang="en-US" sz="2800" dirty="0">
              <a:solidFill>
                <a:srgbClr val="FFFFFF"/>
              </a:solidFill>
              <a:latin typeface="Euphemia UCAS"/>
              <a:cs typeface="Euphemia UCAS"/>
            </a:endParaRPr>
          </a:p>
        </p:txBody>
      </p:sp>
      <p:sp>
        <p:nvSpPr>
          <p:cNvPr id="37" name="Rectangle 36"/>
          <p:cNvSpPr/>
          <p:nvPr/>
        </p:nvSpPr>
        <p:spPr>
          <a:xfrm>
            <a:off x="4937107" y="300258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0" name="Rectangle 39"/>
          <p:cNvSpPr/>
          <p:nvPr/>
        </p:nvSpPr>
        <p:spPr>
          <a:xfrm>
            <a:off x="5790225"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1" name="Rectangle 40"/>
          <p:cNvSpPr/>
          <p:nvPr/>
        </p:nvSpPr>
        <p:spPr>
          <a:xfrm>
            <a:off x="6658822"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Tree>
    <p:extLst>
      <p:ext uri="{BB962C8B-B14F-4D97-AF65-F5344CB8AC3E}">
        <p14:creationId xmlns:p14="http://schemas.microsoft.com/office/powerpoint/2010/main" val="3804399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223267"/>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32836" y="2529060"/>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829285"/>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003450"/>
            <a:ext cx="3386696" cy="273500"/>
          </a:xfrm>
          <a:prstGeom prst="rect">
            <a:avLst/>
          </a:prstGeom>
          <a:solidFill>
            <a:srgbClr val="779CC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4" name="TextBox 13"/>
          <p:cNvSpPr txBox="1"/>
          <p:nvPr/>
        </p:nvSpPr>
        <p:spPr>
          <a:xfrm>
            <a:off x="5849500" y="3897310"/>
            <a:ext cx="1804150" cy="338554"/>
          </a:xfrm>
          <a:prstGeom prst="rect">
            <a:avLst/>
          </a:prstGeom>
          <a:noFill/>
        </p:spPr>
        <p:txBody>
          <a:bodyPr wrap="none" rtlCol="0">
            <a:spAutoFit/>
          </a:bodyPr>
          <a:lstStyle/>
          <a:p>
            <a:r>
              <a:rPr lang="en-US" sz="800" b="1" dirty="0" smtClean="0">
                <a:solidFill>
                  <a:srgbClr val="FFFFFF"/>
                </a:solidFill>
              </a:rPr>
              <a:t>Legacy Systems</a:t>
            </a:r>
          </a:p>
          <a:p>
            <a:r>
              <a:rPr lang="en-US" sz="800" dirty="0" smtClean="0">
                <a:solidFill>
                  <a:srgbClr val="FFFFFF"/>
                </a:solidFill>
              </a:rPr>
              <a:t>Inconsistent, hard-to-consume APIs</a:t>
            </a:r>
          </a:p>
        </p:txBody>
      </p:sp>
      <p:sp>
        <p:nvSpPr>
          <p:cNvPr id="15" name="TextBox 14"/>
          <p:cNvSpPr txBox="1"/>
          <p:nvPr/>
        </p:nvSpPr>
        <p:spPr>
          <a:xfrm>
            <a:off x="5848618" y="3224998"/>
            <a:ext cx="3172663" cy="584776"/>
          </a:xfrm>
          <a:prstGeom prst="rect">
            <a:avLst/>
          </a:prstGeom>
          <a:noFill/>
        </p:spPr>
        <p:txBody>
          <a:bodyPr wrap="none" rtlCol="0">
            <a:spAutoFit/>
          </a:bodyPr>
          <a:lstStyle/>
          <a:p>
            <a:r>
              <a:rPr lang="en-US" sz="800" b="1" dirty="0" smtClean="0">
                <a:solidFill>
                  <a:srgbClr val="FFFFFF"/>
                </a:solidFill>
              </a:rPr>
              <a:t>Provider Services</a:t>
            </a:r>
          </a:p>
          <a:p>
            <a:r>
              <a:rPr lang="en-US" sz="800" dirty="0" smtClean="0">
                <a:solidFill>
                  <a:srgbClr val="FFFFFF"/>
                </a:solidFill>
              </a:rPr>
              <a:t>Integrate with legacy IT systems, implement required workflow</a:t>
            </a:r>
          </a:p>
          <a:p>
            <a:r>
              <a:rPr lang="en-US" sz="800" dirty="0" smtClean="0">
                <a:solidFill>
                  <a:srgbClr val="FFFFFF"/>
                </a:solidFill>
              </a:rPr>
              <a:t>Consume whatever protocol/format is exposed by legacy systems</a:t>
            </a:r>
          </a:p>
          <a:p>
            <a:r>
              <a:rPr lang="en-US" sz="800" dirty="0" smtClean="0">
                <a:solidFill>
                  <a:srgbClr val="FFFFFF"/>
                </a:solidFill>
              </a:rPr>
              <a:t>Expose their features onto Enterprise Service Bus</a:t>
            </a:r>
            <a:endParaRPr lang="en-US" sz="800" dirty="0">
              <a:solidFill>
                <a:srgbClr val="FFFFFF"/>
              </a:solidFill>
            </a:endParaRPr>
          </a:p>
        </p:txBody>
      </p:sp>
      <p:sp>
        <p:nvSpPr>
          <p:cNvPr id="16" name="TextBox 15"/>
          <p:cNvSpPr txBox="1"/>
          <p:nvPr/>
        </p:nvSpPr>
        <p:spPr>
          <a:xfrm>
            <a:off x="5847736" y="2530791"/>
            <a:ext cx="2830372" cy="461665"/>
          </a:xfrm>
          <a:prstGeom prst="rect">
            <a:avLst/>
          </a:prstGeom>
          <a:noFill/>
        </p:spPr>
        <p:txBody>
          <a:bodyPr wrap="none" rtlCol="0">
            <a:spAutoFit/>
          </a:bodyPr>
          <a:lstStyle/>
          <a:p>
            <a:r>
              <a:rPr lang="en-US" sz="800" b="1" dirty="0" smtClean="0">
                <a:solidFill>
                  <a:srgbClr val="FFFFFF"/>
                </a:solidFill>
              </a:rPr>
              <a:t>Consumer Services</a:t>
            </a:r>
          </a:p>
          <a:p>
            <a:r>
              <a:rPr lang="en-US" sz="800" dirty="0" smtClean="0">
                <a:solidFill>
                  <a:srgbClr val="FFFFFF"/>
                </a:solidFill>
              </a:rPr>
              <a:t>Expose APIs with formats/protocols desired by consumers</a:t>
            </a:r>
          </a:p>
          <a:p>
            <a:r>
              <a:rPr lang="en-US" sz="800" dirty="0" smtClean="0">
                <a:solidFill>
                  <a:srgbClr val="FFFFFF"/>
                </a:solidFill>
              </a:rPr>
              <a:t>Transform formats, sync/</a:t>
            </a:r>
            <a:r>
              <a:rPr lang="en-US" sz="800" dirty="0" err="1" smtClean="0">
                <a:solidFill>
                  <a:srgbClr val="FFFFFF"/>
                </a:solidFill>
              </a:rPr>
              <a:t>async</a:t>
            </a:r>
            <a:endParaRPr lang="en-US" sz="800" dirty="0">
              <a:solidFill>
                <a:srgbClr val="FFFFFF"/>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8" name="TextBox 17"/>
          <p:cNvSpPr txBox="1"/>
          <p:nvPr/>
        </p:nvSpPr>
        <p:spPr>
          <a:xfrm>
            <a:off x="5846854" y="1829286"/>
            <a:ext cx="2482771" cy="461665"/>
          </a:xfrm>
          <a:prstGeom prst="rect">
            <a:avLst/>
          </a:prstGeom>
          <a:noFill/>
        </p:spPr>
        <p:txBody>
          <a:bodyPr wrap="none" rtlCol="0">
            <a:spAutoFit/>
          </a:bodyPr>
          <a:lstStyle/>
          <a:p>
            <a:r>
              <a:rPr lang="en-US" sz="800" b="1" dirty="0" smtClean="0">
                <a:solidFill>
                  <a:srgbClr val="FFFFFF"/>
                </a:solidFill>
              </a:rPr>
              <a:t>Business Logic</a:t>
            </a:r>
          </a:p>
          <a:p>
            <a:r>
              <a:rPr lang="en-US" sz="800" dirty="0" smtClean="0">
                <a:solidFill>
                  <a:srgbClr val="FFFFFF"/>
                </a:solidFill>
              </a:rPr>
              <a:t>Context-bounded, 12-factor, Cloud-Native services</a:t>
            </a:r>
          </a:p>
          <a:p>
            <a:endParaRPr lang="en-US" sz="800" dirty="0">
              <a:solidFill>
                <a:srgbClr val="FFFFFF"/>
              </a:solidFill>
            </a:endParaRPr>
          </a:p>
        </p:txBody>
      </p:sp>
      <p:sp>
        <p:nvSpPr>
          <p:cNvPr id="19" name="TextBox 18"/>
          <p:cNvSpPr txBox="1"/>
          <p:nvPr/>
        </p:nvSpPr>
        <p:spPr>
          <a:xfrm>
            <a:off x="5845972" y="1149676"/>
            <a:ext cx="1120820" cy="461665"/>
          </a:xfrm>
          <a:prstGeom prst="rect">
            <a:avLst/>
          </a:prstGeom>
          <a:noFill/>
        </p:spPr>
        <p:txBody>
          <a:bodyPr wrap="none" rtlCol="0">
            <a:spAutoFit/>
          </a:bodyPr>
          <a:lstStyle/>
          <a:p>
            <a:r>
              <a:rPr lang="en-US" sz="800" b="1" dirty="0" smtClean="0">
                <a:solidFill>
                  <a:srgbClr val="FFFFFF"/>
                </a:solidFill>
              </a:rPr>
              <a:t>Presentation Logic</a:t>
            </a:r>
          </a:p>
          <a:p>
            <a:r>
              <a:rPr lang="en-US" sz="800" dirty="0" smtClean="0">
                <a:solidFill>
                  <a:srgbClr val="FFFFFF"/>
                </a:solidFill>
              </a:rPr>
              <a:t>Use from anywhere</a:t>
            </a:r>
          </a:p>
          <a:p>
            <a:endParaRPr lang="en-US" sz="800" dirty="0">
              <a:solidFill>
                <a:srgbClr val="FFFFFF"/>
              </a:solidFill>
            </a:endParaRPr>
          </a:p>
        </p:txBody>
      </p:sp>
    </p:spTree>
    <p:extLst>
      <p:ext uri="{BB962C8B-B14F-4D97-AF65-F5344CB8AC3E}">
        <p14:creationId xmlns:p14="http://schemas.microsoft.com/office/powerpoint/2010/main" val="4139483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23" name="TextBox 22"/>
          <p:cNvSpPr txBox="1"/>
          <p:nvPr/>
        </p:nvSpPr>
        <p:spPr>
          <a:xfrm>
            <a:off x="6203629" y="1514597"/>
            <a:ext cx="2634054" cy="954107"/>
          </a:xfrm>
          <a:prstGeom prst="rect">
            <a:avLst/>
          </a:prstGeom>
          <a:noFill/>
        </p:spPr>
        <p:txBody>
          <a:bodyPr wrap="none" rtlCol="0">
            <a:spAutoFit/>
          </a:bodyPr>
          <a:lstStyle/>
          <a:p>
            <a:r>
              <a:rPr lang="en-US" sz="800" b="1" dirty="0" smtClean="0">
                <a:solidFill>
                  <a:srgbClr val="FFFFFF"/>
                </a:solidFill>
              </a:rPr>
              <a:t>Focus Development Here</a:t>
            </a:r>
          </a:p>
          <a:p>
            <a:endParaRPr lang="en-US" sz="800" dirty="0" smtClean="0">
              <a:solidFill>
                <a:srgbClr val="FFFFFF"/>
              </a:solidFill>
            </a:endParaRPr>
          </a:p>
          <a:p>
            <a:r>
              <a:rPr lang="en-US" sz="800" dirty="0" smtClean="0">
                <a:solidFill>
                  <a:srgbClr val="FFFFFF"/>
                </a:solidFill>
              </a:rPr>
              <a:t>Move all business logic into context-bounded services</a:t>
            </a:r>
          </a:p>
          <a:p>
            <a:r>
              <a:rPr lang="en-US" sz="800" dirty="0" smtClean="0">
                <a:solidFill>
                  <a:srgbClr val="FFFFFF"/>
                </a:solidFill>
              </a:rPr>
              <a:t>Third Platform</a:t>
            </a:r>
          </a:p>
          <a:p>
            <a:r>
              <a:rPr lang="en-US" sz="800" dirty="0" smtClean="0">
                <a:solidFill>
                  <a:srgbClr val="FFFFFF"/>
                </a:solidFill>
              </a:rPr>
              <a:t>Modern Tools</a:t>
            </a:r>
          </a:p>
          <a:p>
            <a:r>
              <a:rPr lang="en-US" sz="800" dirty="0" smtClean="0">
                <a:solidFill>
                  <a:srgbClr val="FFFFFF"/>
                </a:solidFill>
              </a:rPr>
              <a:t>Cloud Native</a:t>
            </a:r>
          </a:p>
          <a:p>
            <a:r>
              <a:rPr lang="en-US" sz="800" dirty="0" smtClean="0">
                <a:solidFill>
                  <a:srgbClr val="FFFFFF"/>
                </a:solidFill>
              </a:rPr>
              <a:t>Supports Rapid, Continuous Development</a:t>
            </a:r>
          </a:p>
        </p:txBody>
      </p:sp>
      <p:sp>
        <p:nvSpPr>
          <p:cNvPr id="13" name="TextBox 12"/>
          <p:cNvSpPr txBox="1"/>
          <p:nvPr/>
        </p:nvSpPr>
        <p:spPr>
          <a:xfrm>
            <a:off x="6204512" y="2909441"/>
            <a:ext cx="2472496" cy="974626"/>
          </a:xfrm>
          <a:prstGeom prst="rect">
            <a:avLst/>
          </a:prstGeom>
          <a:noFill/>
        </p:spPr>
        <p:txBody>
          <a:bodyPr wrap="none" rtlCol="0">
            <a:spAutoFit/>
          </a:bodyPr>
          <a:lstStyle/>
          <a:p>
            <a:r>
              <a:rPr lang="en-US" sz="800" dirty="0" smtClean="0">
                <a:solidFill>
                  <a:srgbClr val="FFFFFF"/>
                </a:solidFill>
              </a:rPr>
              <a:t>The right place to use ESB software</a:t>
            </a:r>
            <a:br>
              <a:rPr lang="en-US" sz="800" dirty="0" smtClean="0">
                <a:solidFill>
                  <a:srgbClr val="FFFFFF"/>
                </a:solidFill>
              </a:rPr>
            </a:br>
            <a:endParaRPr lang="en-US" sz="800" dirty="0" smtClean="0">
              <a:solidFill>
                <a:srgbClr val="FFFFFF"/>
              </a:solidFill>
            </a:endParaRPr>
          </a:p>
          <a:p>
            <a:r>
              <a:rPr lang="en-US" sz="800" b="1" dirty="0" smtClean="0">
                <a:solidFill>
                  <a:srgbClr val="FFFFFF"/>
                </a:solidFill>
              </a:rPr>
              <a:t>Keep as thin and static as possible</a:t>
            </a:r>
          </a:p>
          <a:p>
            <a:pPr marL="182880" lvl="1">
              <a:spcBef>
                <a:spcPts val="200"/>
              </a:spcBef>
              <a:spcAft>
                <a:spcPts val="200"/>
              </a:spcAft>
            </a:pPr>
            <a:r>
              <a:rPr lang="en-US" sz="700" i="1" dirty="0" smtClean="0">
                <a:solidFill>
                  <a:srgbClr val="FFFFFF"/>
                </a:solidFill>
              </a:rPr>
              <a:t>Because it requires specialized knowledge and does</a:t>
            </a:r>
            <a:br>
              <a:rPr lang="en-US" sz="700" i="1" dirty="0" smtClean="0">
                <a:solidFill>
                  <a:srgbClr val="FFFFFF"/>
                </a:solidFill>
              </a:rPr>
            </a:br>
            <a:r>
              <a:rPr lang="en-US" sz="700" i="1" dirty="0" smtClean="0">
                <a:solidFill>
                  <a:srgbClr val="FFFFFF"/>
                </a:solidFill>
              </a:rPr>
              <a:t>not support rapid continuous development very well</a:t>
            </a:r>
          </a:p>
          <a:p>
            <a:r>
              <a:rPr lang="en-US" sz="800" dirty="0" smtClean="0">
                <a:solidFill>
                  <a:srgbClr val="FFFFFF"/>
                </a:solidFill>
              </a:rPr>
              <a:t>Standardize consumer APIs (Restful/JSON)</a:t>
            </a:r>
          </a:p>
          <a:p>
            <a:r>
              <a:rPr lang="en-US" sz="800" dirty="0" smtClean="0">
                <a:solidFill>
                  <a:srgbClr val="FFFFFF"/>
                </a:solidFill>
              </a:rPr>
              <a:t>Provider APIs are unchanging</a:t>
            </a: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cxnSp>
        <p:nvCxnSpPr>
          <p:cNvPr id="10" name="Straight Connector 9"/>
          <p:cNvCxnSpPr/>
          <p:nvPr/>
        </p:nvCxnSpPr>
        <p:spPr>
          <a:xfrm flipV="1">
            <a:off x="5780920" y="2955825"/>
            <a:ext cx="423351" cy="72984"/>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73621" y="3765940"/>
            <a:ext cx="430650" cy="5838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2739" y="2408450"/>
            <a:ext cx="424232" cy="488125"/>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773621" y="1160436"/>
            <a:ext cx="423350" cy="40870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41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sp>
        <p:nvSpPr>
          <p:cNvPr id="16" name="Rectangle 15"/>
          <p:cNvSpPr/>
          <p:nvPr/>
        </p:nvSpPr>
        <p:spPr>
          <a:xfrm>
            <a:off x="1211657" y="1050956"/>
            <a:ext cx="4780937" cy="2773369"/>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t"/>
          <a:lstStyle/>
          <a:p>
            <a:pPr algn="ctr"/>
            <a:r>
              <a:rPr lang="en-US" sz="800" dirty="0" smtClean="0">
                <a:solidFill>
                  <a:schemeClr val="bg2"/>
                </a:solidFill>
              </a:rPr>
              <a:t>Pivotal Cloud Foundry</a:t>
            </a:r>
          </a:p>
        </p:txBody>
      </p:sp>
      <p:sp>
        <p:nvSpPr>
          <p:cNvPr id="6" name="Rectangle 5"/>
          <p:cNvSpPr/>
          <p:nvPr/>
        </p:nvSpPr>
        <p:spPr>
          <a:xfrm>
            <a:off x="6322424" y="3080768"/>
            <a:ext cx="2385451" cy="584776"/>
          </a:xfrm>
          <a:prstGeom prst="rect">
            <a:avLst/>
          </a:prstGeom>
        </p:spPr>
        <p:txBody>
          <a:bodyPr wrap="square">
            <a:spAutoFit/>
          </a:bodyPr>
          <a:lstStyle/>
          <a:p>
            <a:r>
              <a:rPr lang="en-US" sz="800" b="1" dirty="0">
                <a:solidFill>
                  <a:srgbClr val="FFFFFF"/>
                </a:solidFill>
              </a:rPr>
              <a:t>Run on the same platform</a:t>
            </a:r>
            <a:endParaRPr lang="en-US" sz="800" dirty="0">
              <a:solidFill>
                <a:srgbClr val="FFFFFF"/>
              </a:solidFill>
            </a:endParaRPr>
          </a:p>
          <a:p>
            <a:endParaRPr lang="en-US" sz="800" dirty="0" smtClean="0">
              <a:solidFill>
                <a:srgbClr val="FFFFFF"/>
              </a:solidFill>
            </a:endParaRPr>
          </a:p>
          <a:p>
            <a:r>
              <a:rPr lang="en-US" sz="800" dirty="0" smtClean="0">
                <a:solidFill>
                  <a:srgbClr val="FFFFFF"/>
                </a:solidFill>
              </a:rPr>
              <a:t>Common </a:t>
            </a:r>
            <a:r>
              <a:rPr lang="en-US" sz="800" dirty="0">
                <a:solidFill>
                  <a:srgbClr val="FFFFFF"/>
                </a:solidFill>
              </a:rPr>
              <a:t>management, monitoring</a:t>
            </a:r>
          </a:p>
          <a:p>
            <a:r>
              <a:rPr lang="en-US" sz="800" dirty="0">
                <a:solidFill>
                  <a:srgbClr val="FFFFFF"/>
                </a:solidFill>
              </a:rPr>
              <a:t>Enables use of shared Infrastructure</a:t>
            </a:r>
          </a:p>
        </p:txBody>
      </p:sp>
      <p:sp>
        <p:nvSpPr>
          <p:cNvPr id="11" name="Left Arrow 10"/>
          <p:cNvSpPr/>
          <p:nvPr/>
        </p:nvSpPr>
        <p:spPr>
          <a:xfrm>
            <a:off x="5846612" y="2985018"/>
            <a:ext cx="445247" cy="795518"/>
          </a:xfrm>
          <a:prstGeom prst="leftArrow">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800" dirty="0" smtClean="0">
              <a:solidFill>
                <a:srgbClr val="FFFFFF"/>
              </a:solidFill>
            </a:endParaRPr>
          </a:p>
        </p:txBody>
      </p:sp>
    </p:spTree>
    <p:extLst>
      <p:ext uri="{BB962C8B-B14F-4D97-AF65-F5344CB8AC3E}">
        <p14:creationId xmlns:p14="http://schemas.microsoft.com/office/powerpoint/2010/main" val="2729038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09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PivotalHD</a:t>
            </a:r>
            <a:endParaRPr lang="en-US" sz="1100" dirty="0">
              <a:solidFill>
                <a:srgbClr val="FFFFFF"/>
              </a:solidFill>
            </a:endParaRPr>
          </a:p>
        </p:txBody>
      </p:sp>
      <p:sp>
        <p:nvSpPr>
          <p:cNvPr id="7" name="Rectangle 6"/>
          <p:cNvSpPr/>
          <p:nvPr/>
        </p:nvSpPr>
        <p:spPr>
          <a:xfrm>
            <a:off x="737953" y="168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26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39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XD</a:t>
            </a:r>
            <a:endParaRPr lang="en-US" sz="1100" dirty="0">
              <a:solidFill>
                <a:srgbClr val="FFFFFF"/>
              </a:solidFill>
            </a:endParaRPr>
          </a:p>
        </p:txBody>
      </p:sp>
      <p:sp>
        <p:nvSpPr>
          <p:cNvPr id="14" name="Rectangle 13"/>
          <p:cNvSpPr/>
          <p:nvPr/>
        </p:nvSpPr>
        <p:spPr>
          <a:xfrm>
            <a:off x="1662513" y="196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3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09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3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09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195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2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09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2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3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Stayup.io</a:t>
            </a:r>
          </a:p>
          <a:p>
            <a:pPr algn="ctr"/>
            <a:r>
              <a:rPr lang="en-US" sz="1100" dirty="0" smtClean="0">
                <a:solidFill>
                  <a:srgbClr val="FFFFFF"/>
                </a:solidFill>
              </a:rPr>
              <a:t>ELK</a:t>
            </a:r>
            <a:endParaRPr lang="en-US" sz="1100" dirty="0">
              <a:solidFill>
                <a:srgbClr val="FFFFFF"/>
              </a:solidFill>
            </a:endParaRPr>
          </a:p>
        </p:txBody>
      </p:sp>
      <p:sp>
        <p:nvSpPr>
          <p:cNvPr id="28" name="Rectangle 27"/>
          <p:cNvSpPr/>
          <p:nvPr/>
        </p:nvSpPr>
        <p:spPr>
          <a:xfrm>
            <a:off x="4435901" y="239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196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Kafka *</a:t>
            </a:r>
          </a:p>
          <a:p>
            <a:pPr algn="ctr"/>
            <a:r>
              <a:rPr lang="en-US" sz="1100" dirty="0" smtClean="0">
                <a:solidFill>
                  <a:srgbClr val="FFFFFF"/>
                </a:solidFill>
              </a:rPr>
              <a:t>(Confluent)</a:t>
            </a:r>
            <a:endParaRPr lang="en-US" sz="1100" dirty="0">
              <a:solidFill>
                <a:srgbClr val="FFFFFF"/>
              </a:solidFill>
            </a:endParaRPr>
          </a:p>
        </p:txBody>
      </p:sp>
      <p:sp>
        <p:nvSpPr>
          <p:cNvPr id="33" name="Rectangle 32"/>
          <p:cNvSpPr/>
          <p:nvPr/>
        </p:nvSpPr>
        <p:spPr>
          <a:xfrm>
            <a:off x="753135" y="407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27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Pivotal Big Data Suite (BDS)</a:t>
            </a:r>
            <a:endParaRPr lang="en-US" sz="900" dirty="0">
              <a:solidFill>
                <a:srgbClr val="000000"/>
              </a:solidFill>
            </a:endParaRPr>
          </a:p>
        </p:txBody>
      </p:sp>
      <p:sp>
        <p:nvSpPr>
          <p:cNvPr id="36" name="Rectangle 35"/>
          <p:cNvSpPr/>
          <p:nvPr/>
        </p:nvSpPr>
        <p:spPr>
          <a:xfrm>
            <a:off x="2603534" y="429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PCF Services</a:t>
            </a:r>
            <a:endParaRPr lang="en-US" sz="900" dirty="0">
              <a:solidFill>
                <a:schemeClr val="bg2"/>
              </a:solidFill>
            </a:endParaRPr>
          </a:p>
        </p:txBody>
      </p:sp>
      <p:sp>
        <p:nvSpPr>
          <p:cNvPr id="37" name="Rectangle 36"/>
          <p:cNvSpPr/>
          <p:nvPr/>
        </p:nvSpPr>
        <p:spPr>
          <a:xfrm>
            <a:off x="3559678" y="429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8" name="Rectangle 37"/>
          <p:cNvSpPr/>
          <p:nvPr/>
        </p:nvSpPr>
        <p:spPr>
          <a:xfrm>
            <a:off x="4478411" y="429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9" name="Rectangle 38"/>
          <p:cNvSpPr/>
          <p:nvPr/>
        </p:nvSpPr>
        <p:spPr>
          <a:xfrm>
            <a:off x="5408091" y="428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Pivotal</a:t>
            </a:r>
            <a:endParaRPr lang="en-US" sz="900" dirty="0">
              <a:solidFill>
                <a:schemeClr val="bg2"/>
              </a:solidFill>
            </a:endParaRPr>
          </a:p>
        </p:txBody>
      </p:sp>
      <p:grpSp>
        <p:nvGrpSpPr>
          <p:cNvPr id="32" name="Group 31"/>
          <p:cNvGrpSpPr/>
          <p:nvPr/>
        </p:nvGrpSpPr>
        <p:grpSpPr>
          <a:xfrm>
            <a:off x="755021" y="355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Big Data (SQL/ Analytics)</a:t>
              </a:r>
              <a:endParaRPr lang="en-US" sz="800" dirty="0">
                <a:solidFill>
                  <a:srgbClr val="000000"/>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a:t>
              </a:r>
              <a:endParaRPr lang="en-US" sz="800" dirty="0">
                <a:solidFill>
                  <a:schemeClr val="bg2"/>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 / Big Data (NoSQL)</a:t>
              </a:r>
              <a:endParaRPr lang="en-US" sz="800" dirty="0">
                <a:solidFill>
                  <a:schemeClr val="bg2"/>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000000"/>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38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p:nvPr/>
        </p:nvCxnSpPr>
        <p:spPr>
          <a:xfrm>
            <a:off x="730274" y="1247784"/>
            <a:ext cx="21166" cy="3267075"/>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5259" y="1089673"/>
            <a:ext cx="16908" cy="247268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1217295"/>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a:off x="3505223" y="1325880"/>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82290" y="1272541"/>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TIBCO</a:t>
            </a:r>
            <a:endParaRPr lang="en" sz="2100" b="1" cap="all" dirty="0">
              <a:solidFill>
                <a:srgbClr val="74CEC7"/>
              </a:solidFill>
            </a:endParaRPr>
          </a:p>
        </p:txBody>
      </p:sp>
    </p:spTree>
    <p:extLst>
      <p:ext uri="{BB962C8B-B14F-4D97-AF65-F5344CB8AC3E}">
        <p14:creationId xmlns:p14="http://schemas.microsoft.com/office/powerpoint/2010/main" val="318630475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700648" y="2895705"/>
            <a:ext cx="2824768" cy="159276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BW Cluster</a:t>
            </a:r>
          </a:p>
        </p:txBody>
      </p:sp>
      <p:sp>
        <p:nvSpPr>
          <p:cNvPr id="5" name="Rectangle 4"/>
          <p:cNvSpPr/>
          <p:nvPr/>
        </p:nvSpPr>
        <p:spPr>
          <a:xfrm>
            <a:off x="4932455" y="3187640"/>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3" name="Rectangle 12"/>
          <p:cNvSpPr/>
          <p:nvPr/>
        </p:nvSpPr>
        <p:spPr>
          <a:xfrm>
            <a:off x="4683401" y="824709"/>
            <a:ext cx="2842014" cy="160476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18" name="Rectangle 17"/>
          <p:cNvSpPr/>
          <p:nvPr/>
        </p:nvSpPr>
        <p:spPr>
          <a:xfrm>
            <a:off x="5785573"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9" name="Rectangle 18"/>
          <p:cNvSpPr/>
          <p:nvPr/>
        </p:nvSpPr>
        <p:spPr>
          <a:xfrm>
            <a:off x="6654170"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0" name="Rectangle 19"/>
          <p:cNvSpPr/>
          <p:nvPr/>
        </p:nvSpPr>
        <p:spPr>
          <a:xfrm>
            <a:off x="4931573" y="3836326"/>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1" name="Rectangle 20"/>
          <p:cNvSpPr/>
          <p:nvPr/>
        </p:nvSpPr>
        <p:spPr>
          <a:xfrm>
            <a:off x="5784691"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2" name="Rectangle 21"/>
          <p:cNvSpPr/>
          <p:nvPr/>
        </p:nvSpPr>
        <p:spPr>
          <a:xfrm>
            <a:off x="6653288"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3" name="Rectangle 22"/>
          <p:cNvSpPr/>
          <p:nvPr/>
        </p:nvSpPr>
        <p:spPr>
          <a:xfrm>
            <a:off x="4931573" y="1106749"/>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1"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8"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1" y="175543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9"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6"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10" y="1105884"/>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8" y="175457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13811" y="3186775"/>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(design time)</a:t>
            </a:r>
            <a:endParaRPr lang="en-US" sz="700" i="1" dirty="0">
              <a:solidFill>
                <a:schemeClr val="bg2"/>
              </a:solidFill>
            </a:endParaRPr>
          </a:p>
        </p:txBody>
      </p:sp>
      <p:sp>
        <p:nvSpPr>
          <p:cNvPr id="34" name="Rectangle 33"/>
          <p:cNvSpPr/>
          <p:nvPr/>
        </p:nvSpPr>
        <p:spPr>
          <a:xfrm>
            <a:off x="3312930" y="3835462"/>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Admin</a:t>
            </a:r>
            <a:br>
              <a:rPr lang="en-US" sz="800" dirty="0" smtClean="0">
                <a:solidFill>
                  <a:schemeClr val="bg2"/>
                </a:solidFill>
              </a:rPr>
            </a:br>
            <a:r>
              <a:rPr lang="en-US" sz="700" i="1" dirty="0" smtClean="0">
                <a:solidFill>
                  <a:schemeClr val="bg2"/>
                </a:solidFill>
              </a:rPr>
              <a:t>(run time)</a:t>
            </a:r>
            <a:endParaRPr lang="en-US" sz="700" i="1" dirty="0">
              <a:solidFill>
                <a:schemeClr val="bg2"/>
              </a:solidFill>
            </a:endParaRPr>
          </a:p>
        </p:txBody>
      </p:sp>
      <p:sp>
        <p:nvSpPr>
          <p:cNvPr id="35" name="Rectangle 34"/>
          <p:cNvSpPr/>
          <p:nvPr/>
        </p:nvSpPr>
        <p:spPr>
          <a:xfrm>
            <a:off x="1612228" y="1411549"/>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50703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err="1" smtClean="0">
                <a:solidFill>
                  <a:schemeClr val="bg2"/>
                </a:solidFill>
              </a:rPr>
              <a:t>DevOps</a:t>
            </a:r>
            <a:endParaRPr lang="en-US" sz="700" i="1" dirty="0">
              <a:solidFill>
                <a:schemeClr val="bg2"/>
              </a:solidFill>
            </a:endParaRPr>
          </a:p>
        </p:txBody>
      </p:sp>
      <p:cxnSp>
        <p:nvCxnSpPr>
          <p:cNvPr id="38" name="Straight Arrow Connector 37"/>
          <p:cNvCxnSpPr>
            <a:stCxn id="29" idx="3"/>
          </p:cNvCxnSpPr>
          <p:nvPr/>
        </p:nvCxnSpPr>
        <p:spPr>
          <a:xfrm>
            <a:off x="4239038" y="1376787"/>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6" y="2021635"/>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9919" y="3457678"/>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p:cNvCxnSpPr>
          <p:nvPr/>
        </p:nvCxnSpPr>
        <p:spPr>
          <a:xfrm>
            <a:off x="4239038" y="4106365"/>
            <a:ext cx="476208"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6" idx="3"/>
            <a:endCxn id="33" idx="1"/>
          </p:cNvCxnSpPr>
          <p:nvPr/>
        </p:nvCxnSpPr>
        <p:spPr>
          <a:xfrm flipV="1">
            <a:off x="2538337" y="3457678"/>
            <a:ext cx="775474" cy="320262"/>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4" idx="1"/>
          </p:cNvCxnSpPr>
          <p:nvPr/>
        </p:nvCxnSpPr>
        <p:spPr>
          <a:xfrm>
            <a:off x="2538337" y="3777940"/>
            <a:ext cx="774593" cy="328425"/>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6" y="1376787"/>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6" y="1682452"/>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6" idx="2"/>
            <a:endCxn id="5" idx="0"/>
          </p:cNvCxnSpPr>
          <p:nvPr/>
        </p:nvCxnSpPr>
        <p:spPr>
          <a:xfrm>
            <a:off x="5241787" y="2297241"/>
            <a:ext cx="1764" cy="89039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06977" y="2496025"/>
            <a:ext cx="1172473" cy="307777"/>
          </a:xfrm>
          <a:prstGeom prst="rect">
            <a:avLst/>
          </a:prstGeom>
          <a:noFill/>
        </p:spPr>
        <p:txBody>
          <a:bodyPr wrap="square" rtlCol="0">
            <a:spAutoFit/>
          </a:bodyPr>
          <a:lstStyle/>
          <a:p>
            <a:r>
              <a:rPr lang="en-US" sz="700" i="1" dirty="0" smtClean="0">
                <a:solidFill>
                  <a:schemeClr val="bg2"/>
                </a:solidFill>
              </a:rPr>
              <a:t>Consume APIs through user-provided services</a:t>
            </a:r>
          </a:p>
        </p:txBody>
      </p: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Prior Art – Separate Infrastructure</a:t>
            </a:r>
            <a:endParaRPr lang="en-US" sz="2800" dirty="0">
              <a:solidFill>
                <a:srgbClr val="FFFFFF"/>
              </a:solidFill>
              <a:latin typeface="Euphemia UCAS"/>
              <a:cs typeface="Euphemia UCAS"/>
            </a:endParaRPr>
          </a:p>
        </p:txBody>
      </p:sp>
    </p:spTree>
    <p:extLst>
      <p:ext uri="{BB962C8B-B14F-4D97-AF65-F5344CB8AC3E}">
        <p14:creationId xmlns:p14="http://schemas.microsoft.com/office/powerpoint/2010/main" val="2708000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79821</TotalTime>
  <Words>1615</Words>
  <Application>Microsoft Macintosh PowerPoint</Application>
  <PresentationFormat>On-screen Show (16:9)</PresentationFormat>
  <Paragraphs>340</Paragraphs>
  <Slides>26</Slides>
  <Notes>17</Notes>
  <HiddenSlides>7</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Pivotal_interim_040113_template_</vt:lpstr>
      <vt:lpstr>PowerPoint Presentation</vt:lpstr>
      <vt:lpstr>What is a Service</vt:lpstr>
      <vt:lpstr>Two Types of Services</vt:lpstr>
      <vt:lpstr>PCF – Functional Architecture</vt:lpstr>
      <vt:lpstr>Pivotal Cloud Foundry Services</vt:lpstr>
      <vt:lpstr>PowerPoint Presentation</vt:lpstr>
      <vt:lpstr>PowerPoint Presentation</vt:lpstr>
      <vt:lpstr>PowerPoint Presentation</vt:lpstr>
      <vt:lpstr>Prior Art – Separate Infrastructure</vt:lpstr>
      <vt:lpstr>Current Art – Converged Infrastructure</vt:lpstr>
      <vt:lpstr>Recommended Application Structure</vt:lpstr>
      <vt:lpstr>Recommended Application Structure</vt:lpstr>
      <vt:lpstr>Recommended Application Structure</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user</cp:lastModifiedBy>
  <cp:revision>398</cp:revision>
  <dcterms:modified xsi:type="dcterms:W3CDTF">2017-04-13T03:35:09Z</dcterms:modified>
</cp:coreProperties>
</file>